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3533" r:id="rId2"/>
    <p:sldId id="4549" r:id="rId3"/>
    <p:sldId id="4550" r:id="rId4"/>
    <p:sldId id="4552" r:id="rId5"/>
    <p:sldId id="4551" r:id="rId6"/>
    <p:sldId id="4525" r:id="rId7"/>
    <p:sldId id="4532" r:id="rId8"/>
    <p:sldId id="4538" r:id="rId9"/>
    <p:sldId id="4547" r:id="rId10"/>
    <p:sldId id="4553" r:id="rId11"/>
    <p:sldId id="4554" r:id="rId12"/>
    <p:sldId id="4548" r:id="rId13"/>
    <p:sldId id="4409" r:id="rId14"/>
  </p:sldIdLst>
  <p:sldSz cx="9144000" cy="6858000" type="letter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FF"/>
    <a:srgbClr val="CCECFF"/>
    <a:srgbClr val="3399FF"/>
    <a:srgbClr val="000000"/>
    <a:srgbClr val="FF9933"/>
    <a:srgbClr val="FFFFCC"/>
    <a:srgbClr val="00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4660"/>
  </p:normalViewPr>
  <p:slideViewPr>
    <p:cSldViewPr snapToObjects="1">
      <p:cViewPr>
        <p:scale>
          <a:sx n="75" d="100"/>
          <a:sy n="75" d="100"/>
        </p:scale>
        <p:origin x="-12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3988" y="790575"/>
            <a:ext cx="4229100" cy="3171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303713"/>
            <a:ext cx="5187950" cy="3811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48" tIns="45069" rIns="91748" bIns="45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editar el estilo del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10025" y="8597900"/>
            <a:ext cx="3065463" cy="452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02" tIns="44801" rIns="89602" bIns="44801"/>
          <a:lstStyle/>
          <a:p>
            <a:fld id="{C1A04821-06D5-439F-B20F-74765B25FE75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20675"/>
            <a:ext cx="8461375" cy="411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20675"/>
            <a:ext cx="8461375" cy="411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20675"/>
            <a:ext cx="8461375" cy="411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500" y="320675"/>
            <a:ext cx="8461375" cy="5805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ADFB065-3BF0-4969-AD44-06CCAB018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06" name="Rectangle 38"/>
          <p:cNvSpPr>
            <a:spLocks noChangeArrowheads="1"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buFontTx/>
              <a:buChar char="•"/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9602" name="Rectangle 34"/>
          <p:cNvSpPr>
            <a:spLocks noChangeArrowheads="1"/>
          </p:cNvSpPr>
          <p:nvPr/>
        </p:nvSpPr>
        <p:spPr bwMode="auto">
          <a:xfrm>
            <a:off x="0" y="6248400"/>
            <a:ext cx="304800" cy="381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buFontTx/>
              <a:buChar char="•"/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8229600" y="6502400"/>
            <a:ext cx="6064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686764"/>
                </a:solidFill>
                <a:latin typeface="Arial Narrow" pitchFamily="34" charset="0"/>
                <a:ea typeface="ＭＳ Ｐゴシック" charset="-128"/>
              </a:rPr>
              <a:t>Page  </a:t>
            </a:r>
            <a:fld id="{C3178251-3F85-4E1C-8286-5EEEBB5E135F}" type="slidenum">
              <a:rPr lang="en-US" sz="1000">
                <a:solidFill>
                  <a:srgbClr val="686764"/>
                </a:solidFill>
                <a:latin typeface="Arial Narrow" pitchFamily="34" charset="0"/>
                <a:ea typeface="ＭＳ Ｐゴシック" charset="-128"/>
              </a:rPr>
              <a:pPr eaLnBrk="0" hangingPunct="0">
                <a:defRPr/>
              </a:pPr>
              <a:t>‹#›</a:t>
            </a:fld>
            <a:endParaRPr lang="en-US" sz="1000">
              <a:solidFill>
                <a:srgbClr val="686764"/>
              </a:solidFill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>
            <a:off x="0" y="1041400"/>
            <a:ext cx="91440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Tx/>
              <a:buChar char="•"/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9605" name="Rectangle 37"/>
          <p:cNvSpPr>
            <a:spLocks noChangeArrowheads="1"/>
          </p:cNvSpPr>
          <p:nvPr/>
        </p:nvSpPr>
        <p:spPr bwMode="auto">
          <a:xfrm>
            <a:off x="0" y="0"/>
            <a:ext cx="9144000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buFontTx/>
              <a:buChar char="•"/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24583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320675"/>
            <a:ext cx="84613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1404938" y="6629400"/>
            <a:ext cx="628332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800" dirty="0">
                <a:latin typeface="Arial" pitchFamily="34" charset="0"/>
                <a:ea typeface="ＭＳ Ｐゴシック" charset="-128"/>
              </a:rPr>
              <a:t>© Copyright Dr. Mark L. Frigo </a:t>
            </a:r>
            <a:r>
              <a:rPr lang="en-US" sz="800" dirty="0">
                <a:latin typeface="Arial" pitchFamily="34" charset="0"/>
                <a:ea typeface="ＭＳ Ｐゴシック" charset="-128"/>
              </a:rPr>
              <a:t>2012 </a:t>
            </a:r>
            <a:r>
              <a:rPr lang="en-US" sz="800" dirty="0">
                <a:latin typeface="Arial" pitchFamily="34" charset="0"/>
                <a:ea typeface="ＭＳ Ｐゴシック" charset="-128"/>
              </a:rPr>
              <a:t>- Do not copy or redistribute without express written consent of Dr. Mark L. Frigo</a:t>
            </a:r>
          </a:p>
        </p:txBody>
      </p:sp>
      <p:pic>
        <p:nvPicPr>
          <p:cNvPr id="24585" name="Picture 50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17500" y="6478588"/>
            <a:ext cx="452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2" r:id="rId5"/>
    <p:sldLayoutId id="2147483657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ECECE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14300" indent="171450" algn="l" rtl="0" eaLnBrk="0" fontAlgn="base" hangingPunct="0">
        <a:lnSpc>
          <a:spcPct val="115000"/>
        </a:lnSpc>
        <a:spcBef>
          <a:spcPct val="3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-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frigo.com/" TargetMode="External"/><Relationship Id="rId2" Type="http://schemas.openxmlformats.org/officeDocument/2006/relationships/hyperlink" Target="mailto:mfrigo@depaul.ed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frigo.com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frigo\Dropbox\RA%20Files\Controllers%20Conference\controllers%20conference\1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frigo\Dropbox\RA%20Files\Controllers%20Conference\controllers%20conference\2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frigo\Dropbox\RA%20Files\Controllers%20Conference\controllers%20conference\3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mfrigo\Dropbox\RA%20Files\Controllers%20Conference\controllers%20conference\4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69696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968375"/>
            <a:ext cx="6142038" cy="488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31838" y="1143000"/>
            <a:ext cx="81375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Developing a Focused Growth Strategy</a:t>
            </a:r>
          </a:p>
          <a:p>
            <a:r>
              <a:rPr lang="en-US">
                <a:solidFill>
                  <a:schemeClr val="bg1"/>
                </a:solidFill>
              </a:rPr>
              <a:t>A Blueprint for Driving Profitable Growth</a:t>
            </a:r>
          </a:p>
          <a:p>
            <a:r>
              <a:rPr lang="en-US">
                <a:solidFill>
                  <a:schemeClr val="bg1"/>
                </a:solidFill>
              </a:rPr>
              <a:t>(Excerpts)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2012 NAMA OneShow</a:t>
            </a:r>
          </a:p>
          <a:p>
            <a:r>
              <a:rPr lang="en-US" sz="1600">
                <a:solidFill>
                  <a:schemeClr val="bg1"/>
                </a:solidFill>
              </a:rPr>
              <a:t>National Automatic Merchandising Association</a:t>
            </a:r>
          </a:p>
          <a:p>
            <a:r>
              <a:rPr lang="en-US" sz="1600">
                <a:solidFill>
                  <a:schemeClr val="bg1"/>
                </a:solidFill>
              </a:rPr>
              <a:t>Venetian/Sands Resort</a:t>
            </a:r>
          </a:p>
          <a:p>
            <a:r>
              <a:rPr lang="en-US" sz="1600">
                <a:solidFill>
                  <a:schemeClr val="bg1"/>
                </a:solidFill>
              </a:rPr>
              <a:t>Las Vegas, Nevada</a:t>
            </a:r>
          </a:p>
          <a:p>
            <a:r>
              <a:rPr lang="en-US" sz="1600">
                <a:solidFill>
                  <a:schemeClr val="bg1"/>
                </a:solidFill>
              </a:rPr>
              <a:t>Wednesday, April 25, 2012</a:t>
            </a:r>
          </a:p>
          <a:p>
            <a:r>
              <a:rPr lang="en-US" sz="1600">
                <a:solidFill>
                  <a:schemeClr val="bg1"/>
                </a:solidFill>
              </a:rPr>
              <a:t>11:00-12:30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Dr. Mark L. Frigo, PhD, CPA, CMA</a:t>
            </a:r>
          </a:p>
          <a:p>
            <a:r>
              <a:rPr lang="en-US" sz="1600">
                <a:solidFill>
                  <a:schemeClr val="bg1"/>
                </a:solidFill>
              </a:rPr>
              <a:t>Ledger &amp; Quill Alumni Foundation Distinguished Professor</a:t>
            </a:r>
          </a:p>
          <a:p>
            <a:r>
              <a:rPr lang="en-US" sz="1600">
                <a:solidFill>
                  <a:schemeClr val="bg1"/>
                </a:solidFill>
              </a:rPr>
              <a:t>Director, The Center for Strategy, Execution, and Valuation</a:t>
            </a:r>
          </a:p>
          <a:p>
            <a:r>
              <a:rPr lang="en-US" sz="1600">
                <a:solidFill>
                  <a:schemeClr val="bg1"/>
                </a:solidFill>
              </a:rPr>
              <a:t>and the Strategic Risk Management Lab</a:t>
            </a:r>
          </a:p>
          <a:p>
            <a:r>
              <a:rPr lang="en-US" sz="1600">
                <a:solidFill>
                  <a:schemeClr val="bg1"/>
                </a:solidFill>
              </a:rPr>
              <a:t>Kellstadt Graduate School of Business</a:t>
            </a:r>
          </a:p>
          <a:p>
            <a:r>
              <a:rPr lang="en-US" sz="1600">
                <a:solidFill>
                  <a:schemeClr val="bg1"/>
                </a:solidFill>
              </a:rPr>
              <a:t>DePaul University Chicago, IL (USA)</a:t>
            </a:r>
          </a:p>
          <a:p>
            <a:r>
              <a:rPr lang="en-US" sz="1600">
                <a:solidFill>
                  <a:schemeClr val="bg1"/>
                </a:solidFill>
                <a:hlinkClick r:id="rId2"/>
              </a:rPr>
              <a:t>mfrigo@depaul.edu</a:t>
            </a:r>
            <a:r>
              <a:rPr lang="en-US" sz="1600">
                <a:solidFill>
                  <a:schemeClr val="bg1"/>
                </a:solidFill>
              </a:rPr>
              <a:t>   </a:t>
            </a:r>
            <a:r>
              <a:rPr lang="en-US" sz="1600">
                <a:solidFill>
                  <a:schemeClr val="bg1"/>
                </a:solidFill>
                <a:hlinkClick r:id="rId3"/>
              </a:rPr>
              <a:t>www.markfrigo.com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0" y="1041400"/>
            <a:ext cx="9144000" cy="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404938" y="6491288"/>
            <a:ext cx="62833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© Copyright Mark L. Frigo 2011 - Do not copy or redistribute without express written consent of Dr. Mark L. Frigo</a:t>
            </a:r>
          </a:p>
          <a:p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0246" name="Picture 3" descr="http://www.markfrigo.com/One_Show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38" y="131763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681913" cy="5059363"/>
          </a:xfrm>
          <a:noFill/>
          <a:ln>
            <a:miter lim="800000"/>
            <a:headEnd/>
            <a:tailEnd/>
          </a:ln>
        </p:spPr>
      </p:pic>
      <p:sp>
        <p:nvSpPr>
          <p:cNvPr id="21506" name="Title 6"/>
          <p:cNvSpPr>
            <a:spLocks noGrp="1"/>
          </p:cNvSpPr>
          <p:nvPr>
            <p:ph type="title"/>
          </p:nvPr>
        </p:nvSpPr>
        <p:spPr>
          <a:xfrm>
            <a:off x="317500" y="285750"/>
            <a:ext cx="8461375" cy="446088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  <a:ea typeface="ＭＳ Ｐゴシック" pitchFamily="34" charset="-128"/>
              </a:rPr>
              <a:t>Revenue +190%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" r="5"/>
          <a:stretch>
            <a:fillRect/>
          </a:stretch>
        </p:blipFill>
        <p:spPr bwMode="auto">
          <a:xfrm>
            <a:off x="92075" y="1143000"/>
            <a:ext cx="4519613" cy="2286000"/>
          </a:xfrm>
          <a:noFill/>
          <a:ln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317500" y="285750"/>
            <a:ext cx="8461375" cy="446088"/>
          </a:xfrm>
        </p:spPr>
        <p:txBody>
          <a:bodyPr/>
          <a:lstStyle/>
          <a:p>
            <a:pPr algn="ctr" eaLnBrk="1" hangingPunct="1"/>
            <a:r>
              <a:rPr lang="en-US" sz="2400" smtClean="0">
                <a:solidFill>
                  <a:schemeClr val="tx1"/>
                </a:solidFill>
                <a:ea typeface="ＭＳ Ｐゴシック" pitchFamily="34" charset="-128"/>
              </a:rPr>
              <a:t>The Results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" y="3794125"/>
            <a:ext cx="45354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6638" y="1112838"/>
            <a:ext cx="40894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75" y="3841750"/>
            <a:ext cx="41195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17500" y="-46038"/>
            <a:ext cx="8461375" cy="1092201"/>
          </a:xfrm>
        </p:spPr>
        <p:txBody>
          <a:bodyPr/>
          <a:lstStyle/>
          <a:p>
            <a:pPr algn="ctr"/>
            <a:r>
              <a:rPr lang="en-US" sz="24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Developing a Focused Growth Strategy</a:t>
            </a:r>
            <a:br>
              <a:rPr lang="en-US" sz="24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4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Blueprint for Driving Profitable Growth</a:t>
            </a:r>
            <a:br>
              <a:rPr lang="en-US" sz="24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18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Wednesday, April 25, 2012 - 11:00 a.m. - 12:30 p.m. 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664075" y="1050925"/>
            <a:ext cx="4316413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1. Target the Right Customer Needs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>
                <a:latin typeface="Calibri" pitchFamily="34" charset="0"/>
                <a:cs typeface="Calibri" pitchFamily="34" charset="0"/>
              </a:rPr>
              <a:t>Focus your business on the changing unmet needs of your customers and emerging new customers </a:t>
            </a:r>
          </a:p>
          <a:p>
            <a:pPr>
              <a:lnSpc>
                <a:spcPct val="50000"/>
              </a:lnSpc>
            </a:pPr>
            <a:endParaRPr lang="en-US" sz="16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2. Target the Right Customers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>
                <a:latin typeface="Calibri" pitchFamily="34" charset="0"/>
                <a:cs typeface="Calibri" pitchFamily="34" charset="0"/>
              </a:rPr>
              <a:t>Target the right customer groups, groups of customers with increasing needs you can fulfill with your unique capabilities and value your offerings</a:t>
            </a:r>
          </a:p>
          <a:p>
            <a:pPr>
              <a:lnSpc>
                <a:spcPct val="50000"/>
              </a:lnSpc>
            </a:pPr>
            <a:endParaRPr lang="en-US" sz="16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3. Change and Innovate Your Offerings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>
                <a:latin typeface="Calibri" pitchFamily="34" charset="0"/>
                <a:cs typeface="Calibri" pitchFamily="34" charset="0"/>
              </a:rPr>
              <a:t>Continuously change (innovate) your offerings to better fulfill changing customer needs</a:t>
            </a:r>
          </a:p>
          <a:p>
            <a:pPr>
              <a:lnSpc>
                <a:spcPct val="50000"/>
              </a:lnSpc>
            </a:pPr>
            <a:endParaRPr lang="en-US" sz="16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4. Brand Your Offerings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>
                <a:latin typeface="Calibri" pitchFamily="34" charset="0"/>
                <a:cs typeface="Calibri" pitchFamily="34" charset="0"/>
              </a:rPr>
              <a:t>Actively “brand” your offering by making the connection in the mind of your customers between your offerings and their unmet needs</a:t>
            </a:r>
          </a:p>
          <a:p>
            <a:pPr>
              <a:lnSpc>
                <a:spcPct val="50000"/>
              </a:lnSpc>
            </a:pPr>
            <a:endParaRPr lang="en-US" sz="16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6699FF"/>
                </a:solidFill>
                <a:latin typeface="Calibri" pitchFamily="34" charset="0"/>
                <a:cs typeface="Calibri" pitchFamily="34" charset="0"/>
              </a:rPr>
              <a:t>5. Use the Right Incentives and Measures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>
                <a:latin typeface="Calibri" pitchFamily="34" charset="0"/>
                <a:cs typeface="Calibri" pitchFamily="34" charset="0"/>
              </a:rPr>
              <a:t>Use the right incentives and performance measures to drive the business toward greater value of the business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5125" y="1235075"/>
          <a:ext cx="4024313" cy="5172075"/>
        </p:xfrm>
        <a:graphic>
          <a:graphicData uri="http://schemas.openxmlformats.org/presentationml/2006/ole">
            <p:oleObj spid="_x0000_s1026" name="Acrobat Document" r:id="rId3" imgW="8001000" imgH="10303200" progId="AcroExch.Document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1109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05000" y="989013"/>
            <a:ext cx="67056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600" b="1">
                <a:latin typeface="Calibri" pitchFamily="34" charset="0"/>
                <a:cs typeface="Calibri" pitchFamily="34" charset="0"/>
              </a:rPr>
              <a:t>Dr. Mark L. Frigo </a:t>
            </a:r>
            <a:r>
              <a:rPr lang="en-US" sz="1600">
                <a:latin typeface="Calibri" pitchFamily="34" charset="0"/>
                <a:cs typeface="Calibri" pitchFamily="34" charset="0"/>
              </a:rPr>
              <a:t>is Director of the Center for Strategy, Execution and Valuation and the Strategic Risk Management Lab in the Kellstadt Graduate School of Business at DePaul University in Chicago.  He is Ledger &amp; Quill Alumni Foundation Distinguished Professor of Strategy and Leadership in the Richard H. Driehaus College of Business at DePaul University.    </a:t>
            </a:r>
          </a:p>
          <a:p>
            <a:pPr algn="just"/>
            <a:endParaRPr lang="en-US" sz="160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600">
                <a:latin typeface="Calibri" pitchFamily="34" charset="0"/>
                <a:cs typeface="Calibri" pitchFamily="34" charset="0"/>
              </a:rPr>
              <a:t>Author of six books and over 100 articles, his work is published in leading business journals including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Harvard Business Review.</a:t>
            </a:r>
            <a:r>
              <a:rPr lang="en-US" sz="1600">
                <a:latin typeface="Calibri" pitchFamily="34" charset="0"/>
                <a:cs typeface="Calibri" pitchFamily="34" charset="0"/>
              </a:rPr>
              <a:t>   Dr. Frigo is a Certified Public Accountant (CPA), a Certified Management Accountant (CMA) and holds a Ph.D. in Econometrics.  He is co-author of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DRIVEN: Business Strategy, Human Actions and the Creation of Wealth</a:t>
            </a:r>
            <a:r>
              <a:rPr lang="en-US" sz="1600">
                <a:latin typeface="Calibri" pitchFamily="34" charset="0"/>
                <a:cs typeface="Calibri" pitchFamily="34" charset="0"/>
              </a:rPr>
              <a:t> which is used by management teams to drive superior performance and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Strategic Risk Management: A Primer for Directors and Management Teams </a:t>
            </a:r>
            <a:r>
              <a:rPr lang="en-US" sz="1600">
                <a:latin typeface="Calibri" pitchFamily="34" charset="0"/>
                <a:cs typeface="Calibri" pitchFamily="34" charset="0"/>
              </a:rPr>
              <a:t>(2011) and author of the forthcoming book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DRIVEN STRATEGY: Create and Sustain Superior Performance</a:t>
            </a:r>
            <a:r>
              <a:rPr lang="en-US" sz="1600">
                <a:latin typeface="Calibri" pitchFamily="34" charset="0"/>
                <a:cs typeface="Calibri" pitchFamily="34" charset="0"/>
              </a:rPr>
              <a:t> (2012).  Dr. Frigo presents keynotes and executive workshops throughout North America, Europe and Asia-Pacific.</a:t>
            </a:r>
          </a:p>
          <a:p>
            <a:pPr algn="just"/>
            <a:endParaRPr lang="en-US" sz="160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600">
                <a:latin typeface="Calibri" pitchFamily="34" charset="0"/>
                <a:cs typeface="Calibri" pitchFamily="34" charset="0"/>
              </a:rPr>
              <a:t>Dr. Frigo is an advisor to executive teams and boards in Fortune 500 companies, Inc 500 companies and entrepreneurs in developing innovation and growth strategies.  </a:t>
            </a:r>
          </a:p>
          <a:p>
            <a:pPr algn="just"/>
            <a:endParaRPr lang="en-US" sz="160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600">
                <a:latin typeface="Calibri" pitchFamily="34" charset="0"/>
                <a:cs typeface="Calibri" pitchFamily="34" charset="0"/>
              </a:rPr>
              <a:t>For articles, videos and presentation materials please see </a:t>
            </a:r>
            <a:r>
              <a:rPr lang="en-US" sz="1600" u="sng">
                <a:latin typeface="Calibri" pitchFamily="34" charset="0"/>
                <a:cs typeface="Calibri" pitchFamily="34" charset="0"/>
                <a:hlinkClick r:id="rId3"/>
              </a:rPr>
              <a:t>www.markfrigo.com</a:t>
            </a:r>
            <a:r>
              <a:rPr lang="en-US" sz="160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About the Speaker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76200"/>
            <a:ext cx="1666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7500" y="295275"/>
            <a:ext cx="8461375" cy="9398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en-US" sz="2800" kern="0" dirty="0">
                <a:latin typeface="Calibri" pitchFamily="34" charset="0"/>
                <a:ea typeface="ＭＳ Ｐゴシック" charset="-128"/>
                <a:cs typeface="Calibri" pitchFamily="34" charset="0"/>
              </a:rPr>
              <a:t/>
            </a:r>
            <a:br>
              <a:rPr lang="en-US" sz="2800" kern="0" dirty="0"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endParaRPr lang="en-US" sz="2800" kern="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00" y="320675"/>
            <a:ext cx="8461375" cy="93821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en-US" sz="2800" kern="0" dirty="0">
                <a:latin typeface="Calibri" pitchFamily="34" charset="0"/>
                <a:ea typeface="ＭＳ Ｐゴシック" charset="-128"/>
                <a:cs typeface="Calibri" pitchFamily="34" charset="0"/>
              </a:rPr>
              <a:t>From Going Nowhere…..</a:t>
            </a:r>
            <a:endParaRPr lang="en-US" sz="2800" kern="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/>
        </p:nvGraphicFramePr>
        <p:xfrm>
          <a:off x="319088" y="1600200"/>
          <a:ext cx="8459787" cy="4206875"/>
        </p:xfrm>
        <a:graphic>
          <a:graphicData uri="http://schemas.openxmlformats.org/presentationml/2006/ole">
            <p:oleObj spid="_x0000_s2050" name="Worksheet" r:id="rId3" imgW="6789528" imgH="33757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2675"/>
            <a:ext cx="8283575" cy="5454650"/>
          </a:xfrm>
          <a:noFill/>
          <a:ln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7500" y="204788"/>
            <a:ext cx="8461375" cy="93821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en-US" sz="2800" kern="0" dirty="0">
                <a:latin typeface="Calibri" pitchFamily="34" charset="0"/>
                <a:ea typeface="ＭＳ Ｐゴシック" charset="-128"/>
                <a:cs typeface="Calibri" pitchFamily="34" charset="0"/>
              </a:rPr>
              <a:t>From Going Nowhere…..To Growing the Business</a:t>
            </a:r>
            <a:br>
              <a:rPr lang="en-US" sz="2800" kern="0" dirty="0"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endParaRPr lang="en-US" sz="2800" kern="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3315" name="Picture 4" descr="RDS Pyramid April 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525" y="5427663"/>
            <a:ext cx="7318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6" name="Straight Arrow Connector 5"/>
          <p:cNvCxnSpPr>
            <a:cxnSpLocks noChangeShapeType="1"/>
          </p:cNvCxnSpPr>
          <p:nvPr/>
        </p:nvCxnSpPr>
        <p:spPr bwMode="auto">
          <a:xfrm flipV="1">
            <a:off x="6218238" y="4892675"/>
            <a:ext cx="0" cy="5349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400675" y="5926138"/>
            <a:ext cx="1822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Enter Return Driven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2" descr="DSC02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33975"/>
            <a:ext cx="1273175" cy="11874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38" name="Picture 23" descr="UtzRB13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7975" y="5132388"/>
            <a:ext cx="1217613" cy="11922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39" name="Picture 24" descr="scorpioninov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9088" y="5133975"/>
            <a:ext cx="1169987" cy="11890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0" name="Picture 25" descr="Monde MY San PRISM Oven Panel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2575" y="5133975"/>
            <a:ext cx="1184275" cy="11890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1" name="Picture 26" descr="RBS0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5133975"/>
            <a:ext cx="1173163" cy="11874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2" name="Picture 27" descr="Wirecut Onto Oven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89075" y="5133975"/>
            <a:ext cx="1295400" cy="11874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3" name="Picture 12" descr="P42001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133975"/>
            <a:ext cx="1143000" cy="11858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4344" name="Oval 34" descr="Picture1"/>
          <p:cNvSpPr>
            <a:spLocks noChangeArrowheads="1"/>
          </p:cNvSpPr>
          <p:nvPr/>
        </p:nvSpPr>
        <p:spPr bwMode="auto">
          <a:xfrm>
            <a:off x="2819400" y="1447800"/>
            <a:ext cx="3352800" cy="21336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28803" name="Oval 35"/>
          <p:cNvSpPr>
            <a:spLocks noChangeArrowheads="1"/>
          </p:cNvSpPr>
          <p:nvPr/>
        </p:nvSpPr>
        <p:spPr bwMode="auto">
          <a:xfrm>
            <a:off x="304800" y="1676400"/>
            <a:ext cx="2286000" cy="11430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>
                <a:ea typeface="ＭＳ Ｐゴシック" charset="0"/>
                <a:cs typeface="ＭＳ Ｐゴシック" charset="0"/>
              </a:rPr>
              <a:t>TL Green Biscuit &amp; Cracker</a:t>
            </a:r>
            <a:br>
              <a:rPr lang="en-US" sz="1100" b="1">
                <a:ea typeface="ＭＳ Ｐゴシック" charset="0"/>
                <a:cs typeface="ＭＳ Ｐゴシック" charset="0"/>
              </a:rPr>
            </a:br>
            <a:r>
              <a:rPr lang="en-US" sz="1100" b="1">
                <a:ea typeface="ＭＳ Ｐゴシック" charset="0"/>
                <a:cs typeface="ＭＳ Ｐゴシック" charset="0"/>
              </a:rPr>
              <a:t>Indianapolis, Indiana </a:t>
            </a:r>
          </a:p>
        </p:txBody>
      </p:sp>
      <p:sp>
        <p:nvSpPr>
          <p:cNvPr id="928805" name="Oval 37"/>
          <p:cNvSpPr>
            <a:spLocks noChangeArrowheads="1"/>
          </p:cNvSpPr>
          <p:nvPr/>
        </p:nvSpPr>
        <p:spPr bwMode="auto">
          <a:xfrm>
            <a:off x="2514600" y="3810000"/>
            <a:ext cx="2286000" cy="11430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>
                <a:ea typeface="ＭＳ Ｐゴシック" charset="0"/>
                <a:cs typeface="ＭＳ Ｐゴシック" charset="0"/>
              </a:rPr>
              <a:t>Reading Thermal Systems</a:t>
            </a:r>
            <a:br>
              <a:rPr lang="en-US" sz="1100" b="1" dirty="0">
                <a:ea typeface="ＭＳ Ｐゴシック" charset="0"/>
                <a:cs typeface="ＭＳ Ｐゴシック" charset="0"/>
              </a:rPr>
            </a:br>
            <a:r>
              <a:rPr lang="en-US" sz="1100" b="1" dirty="0">
                <a:ea typeface="ＭＳ Ｐゴシック" charset="0"/>
                <a:cs typeface="ＭＳ Ｐゴシック" charset="0"/>
              </a:rPr>
              <a:t>Robesonia, Pennsylvania </a:t>
            </a:r>
          </a:p>
        </p:txBody>
      </p:sp>
      <p:sp>
        <p:nvSpPr>
          <p:cNvPr id="928807" name="Oval 39"/>
          <p:cNvSpPr>
            <a:spLocks noChangeArrowheads="1"/>
          </p:cNvSpPr>
          <p:nvPr/>
        </p:nvSpPr>
        <p:spPr bwMode="auto">
          <a:xfrm>
            <a:off x="5410200" y="3581400"/>
            <a:ext cx="2286000" cy="11430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>
                <a:ea typeface="ＭＳ Ｐゴシック" charset="0"/>
                <a:cs typeface="ＭＳ Ｐゴシック" charset="0"/>
              </a:rPr>
              <a:t>E.I. Groff Technical Center</a:t>
            </a:r>
            <a:br>
              <a:rPr lang="en-US" sz="1100" b="1">
                <a:ea typeface="ＭＳ Ｐゴシック" charset="0"/>
                <a:cs typeface="ＭＳ Ｐゴシック" charset="0"/>
              </a:rPr>
            </a:br>
            <a:r>
              <a:rPr lang="en-US" sz="1100" b="1">
                <a:ea typeface="ＭＳ Ｐゴシック" charset="0"/>
                <a:cs typeface="ＭＳ Ｐゴシック" charset="0"/>
              </a:rPr>
              <a:t>Sinking Spring, Pennsylvania </a:t>
            </a:r>
          </a:p>
        </p:txBody>
      </p:sp>
      <p:sp>
        <p:nvSpPr>
          <p:cNvPr id="928808" name="Oval 40"/>
          <p:cNvSpPr>
            <a:spLocks noChangeArrowheads="1"/>
          </p:cNvSpPr>
          <p:nvPr/>
        </p:nvSpPr>
        <p:spPr bwMode="auto">
          <a:xfrm>
            <a:off x="6477000" y="1676400"/>
            <a:ext cx="2286000" cy="11430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>
                <a:ea typeface="ＭＳ Ｐゴシック" charset="0"/>
                <a:cs typeface="ＭＳ Ｐゴシック" charset="0"/>
              </a:rPr>
              <a:t>ExACT Continuous Mixing</a:t>
            </a:r>
            <a:br>
              <a:rPr lang="en-US" sz="1100" b="1">
                <a:ea typeface="ＭＳ Ｐゴシック" charset="0"/>
                <a:cs typeface="ＭＳ Ｐゴシック" charset="0"/>
              </a:rPr>
            </a:br>
            <a:r>
              <a:rPr lang="en-US" sz="1100" b="1">
                <a:ea typeface="ＭＳ Ｐゴシック" charset="0"/>
                <a:cs typeface="ＭＳ Ｐゴシック" charset="0"/>
              </a:rPr>
              <a:t>Robesonia, Pennsylvania</a:t>
            </a:r>
          </a:p>
        </p:txBody>
      </p:sp>
      <p:sp>
        <p:nvSpPr>
          <p:cNvPr id="928804" name="Oval 36"/>
          <p:cNvSpPr>
            <a:spLocks noChangeArrowheads="1"/>
          </p:cNvSpPr>
          <p:nvPr/>
        </p:nvSpPr>
        <p:spPr bwMode="auto">
          <a:xfrm>
            <a:off x="152400" y="3048000"/>
            <a:ext cx="2286000" cy="11430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>
                <a:ea typeface="ＭＳ Ｐゴシック" charset="0"/>
                <a:cs typeface="ＭＳ Ｐゴシック" charset="0"/>
              </a:rPr>
              <a:t>Reading Pretzel &amp; Snack</a:t>
            </a:r>
            <a:br>
              <a:rPr lang="en-US" sz="1100" b="1">
                <a:ea typeface="ＭＳ Ｐゴシック" charset="0"/>
                <a:cs typeface="ＭＳ Ｐゴシック" charset="0"/>
              </a:rPr>
            </a:br>
            <a:r>
              <a:rPr lang="en-US" sz="1100" b="1">
                <a:ea typeface="ＭＳ Ｐゴシック" charset="0"/>
                <a:cs typeface="ＭＳ Ｐゴシック" charset="0"/>
              </a:rPr>
              <a:t>Robesonia, Pennsylvania</a:t>
            </a:r>
          </a:p>
        </p:txBody>
      </p:sp>
      <p:sp>
        <p:nvSpPr>
          <p:cNvPr id="143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411163"/>
            <a:ext cx="8413750" cy="508000"/>
          </a:xfrm>
        </p:spPr>
        <p:txBody>
          <a:bodyPr/>
          <a:lstStyle/>
          <a:p>
            <a:pPr algn="ctr" eaLnBrk="1" hangingPunct="1"/>
            <a:r>
              <a:rPr lang="en-US" sz="28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Case Study: Developing a Focused Growth Strategy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17500" y="114300"/>
            <a:ext cx="8461375" cy="754063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NAMA OneShow McCormick Place April 27, 2011</a:t>
            </a:r>
            <a:br>
              <a:rPr lang="en-US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Dr. Mark L. Frigo and Terry Groff present the RBS Success Story</a:t>
            </a:r>
          </a:p>
        </p:txBody>
      </p:sp>
      <p:pic>
        <p:nvPicPr>
          <p:cNvPr id="16386" name="Picture 2" descr="C:\Users\mfrigo\Desktop\Proposals\NAMA\Pictures from NAMA\Terry Groff 2011 NAMA Chicago 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72"/>
          <a:stretch>
            <a:fillRect/>
          </a:stretch>
        </p:blipFill>
        <p:spPr bwMode="auto">
          <a:xfrm>
            <a:off x="6675438" y="1828800"/>
            <a:ext cx="2376487" cy="4525963"/>
          </a:xfrm>
          <a:noFill/>
          <a:ln>
            <a:miter lim="800000"/>
            <a:headEnd/>
            <a:tailEnd/>
          </a:ln>
        </p:spPr>
      </p:pic>
      <p:pic>
        <p:nvPicPr>
          <p:cNvPr id="16387" name="Picture 4" descr="C:\Users\mfrigo\Desktop\Proposals\NAMA\Pictures from NAMA\Dr. Mark Frigo NAMA Chicago April 27, 2011.JPG"/>
          <p:cNvPicPr>
            <a:picLocks noChangeAspect="1" noChangeArrowheads="1"/>
          </p:cNvPicPr>
          <p:nvPr/>
        </p:nvPicPr>
        <p:blipFill>
          <a:blip r:embed="rId3"/>
          <a:srcRect l="17273" t="21420" r="17131"/>
          <a:stretch>
            <a:fillRect/>
          </a:stretch>
        </p:blipFill>
        <p:spPr bwMode="auto">
          <a:xfrm>
            <a:off x="457200" y="1827213"/>
            <a:ext cx="26511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RDS Pyramid April 2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5038" y="1782763"/>
            <a:ext cx="3033712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17500" y="176213"/>
            <a:ext cx="8461375" cy="692150"/>
          </a:xfrm>
        </p:spPr>
        <p:txBody>
          <a:bodyPr/>
          <a:lstStyle/>
          <a:p>
            <a:pPr algn="ctr"/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Terry Groff, Chairman – Reading Bakery Systems</a:t>
            </a:r>
            <a:b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An Introduction to Reading Bakery Systems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" name="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76388"/>
            <a:ext cx="6096000" cy="4572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17500" y="176213"/>
            <a:ext cx="8461375" cy="692150"/>
          </a:xfrm>
        </p:spPr>
        <p:txBody>
          <a:bodyPr/>
          <a:lstStyle/>
          <a:p>
            <a:pPr algn="ctr"/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Terry Groff, Chairman – Reading Bakery Systems</a:t>
            </a:r>
            <a:b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How the Return Driven Strategy framework helped us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" name="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76388"/>
            <a:ext cx="6096000" cy="4572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17500" y="176213"/>
            <a:ext cx="8461375" cy="692150"/>
          </a:xfrm>
        </p:spPr>
        <p:txBody>
          <a:bodyPr/>
          <a:lstStyle/>
          <a:p>
            <a:pPr algn="ctr"/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Terry Groff, Chairman – Reading Bakery Systems</a:t>
            </a:r>
            <a:b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 Driven Strategy “Changing the Way You Think”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" name="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76388"/>
            <a:ext cx="6096000" cy="4572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17500" y="176213"/>
            <a:ext cx="8461375" cy="692150"/>
          </a:xfrm>
        </p:spPr>
        <p:txBody>
          <a:bodyPr/>
          <a:lstStyle/>
          <a:p>
            <a:pPr algn="ctr"/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Terry Groff, Chairman – Reading Bakery Systems</a:t>
            </a:r>
            <a:b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“Changing the Way We Think”………..“The Results”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2" name="Content Placeholder 3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" name="4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3675" y="1554163"/>
            <a:ext cx="6096000" cy="4572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ne 18, 2010 Opening Keynote Dr. Frigo  Strategic Risk Management Semina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F5D888"/>
      </a:accent2>
      <a:accent3>
        <a:srgbClr val="FFFFFF"/>
      </a:accent3>
      <a:accent4>
        <a:srgbClr val="000000"/>
      </a:accent4>
      <a:accent5>
        <a:srgbClr val="FFFFFF"/>
      </a:accent5>
      <a:accent6>
        <a:srgbClr val="DEC47B"/>
      </a:accent6>
      <a:hlink>
        <a:srgbClr val="EBB110"/>
      </a:hlink>
      <a:folHlink>
        <a:srgbClr val="FC8845"/>
      </a:folHlink>
    </a:clrScheme>
    <a:fontScheme name="Dr. Mark L. Fri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r. Mark L. Frigo 1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2F2F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E7E7E7"/>
        </a:accent6>
        <a:hlink>
          <a:srgbClr val="006157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Pages>6</Pages>
  <Words>540</Words>
  <Application>Microsoft Office PowerPoint</Application>
  <PresentationFormat>Letter Paper (8.5x11 in)</PresentationFormat>
  <Paragraphs>60</Paragraphs>
  <Slides>13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ＭＳ Ｐゴシック</vt:lpstr>
      <vt:lpstr>Wingdings</vt:lpstr>
      <vt:lpstr>Arial Narrow</vt:lpstr>
      <vt:lpstr>Calibri</vt:lpstr>
      <vt:lpstr>June 18, 2010 Opening Keynote Dr. Frigo  Strategic Risk Management Seminar</vt:lpstr>
      <vt:lpstr>June 18, 2010 Opening Keynote Dr. Frigo  Strategic Risk Management Seminar</vt:lpstr>
      <vt:lpstr>Worksheet</vt:lpstr>
      <vt:lpstr>Acrobat Document</vt:lpstr>
      <vt:lpstr>Slide 1</vt:lpstr>
      <vt:lpstr>Slide 2</vt:lpstr>
      <vt:lpstr>Slide 3</vt:lpstr>
      <vt:lpstr>Case Study: Developing a Focused Growth Strategy</vt:lpstr>
      <vt:lpstr>NAMA OneShow McCormick Place April 27, 2011 Dr. Mark L. Frigo and Terry Groff present the RBS Success Story</vt:lpstr>
      <vt:lpstr>Terry Groff, Chairman – Reading Bakery Systems An Introduction to Reading Bakery Systems</vt:lpstr>
      <vt:lpstr>Terry Groff, Chairman – Reading Bakery Systems How the Return Driven Strategy framework helped us</vt:lpstr>
      <vt:lpstr>Terry Groff, Chairman – Reading Bakery Systems Return Driven Strategy “Changing the Way You Think”</vt:lpstr>
      <vt:lpstr>Terry Groff, Chairman – Reading Bakery Systems  “Changing the Way We Think”………..“The Results”</vt:lpstr>
      <vt:lpstr>Revenue +190%</vt:lpstr>
      <vt:lpstr>The Results</vt:lpstr>
      <vt:lpstr>Developing a Focused Growth Strategy A Blueprint for Driving Profitable Growth Wednesday, April 25, 2012 - 11:00 a.m. - 12:30 p.m.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Risk Assessment  A Primer for Internal Auditors  Tuesday, August 24, 2010 4:00- 5:15  The Breakers Palm Beach, FL</dc:title>
  <dc:creator>Frigo, Mark</dc:creator>
  <cp:lastModifiedBy>Lil J</cp:lastModifiedBy>
  <cp:revision>259</cp:revision>
  <cp:lastPrinted>1999-09-13T15:50:43Z</cp:lastPrinted>
  <dcterms:created xsi:type="dcterms:W3CDTF">2010-07-08T03:19:50Z</dcterms:created>
  <dcterms:modified xsi:type="dcterms:W3CDTF">2012-04-21T19:15:20Z</dcterms:modified>
</cp:coreProperties>
</file>